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8" r:id="rId2"/>
    <p:sldId id="270" r:id="rId3"/>
    <p:sldId id="271" r:id="rId4"/>
    <p:sldId id="273" r:id="rId5"/>
    <p:sldId id="275" r:id="rId6"/>
    <p:sldId id="276" r:id="rId7"/>
    <p:sldId id="277" r:id="rId8"/>
    <p:sldId id="278" r:id="rId9"/>
    <p:sldId id="266" r:id="rId10"/>
    <p:sldId id="260" r:id="rId11"/>
    <p:sldId id="261" r:id="rId12"/>
    <p:sldId id="283" r:id="rId13"/>
    <p:sldId id="284" r:id="rId14"/>
    <p:sldId id="280" r:id="rId15"/>
    <p:sldId id="281" r:id="rId16"/>
    <p:sldId id="285" r:id="rId17"/>
    <p:sldId id="286" r:id="rId18"/>
    <p:sldId id="288" r:id="rId19"/>
    <p:sldId id="262" r:id="rId20"/>
    <p:sldId id="263" r:id="rId21"/>
    <p:sldId id="299" r:id="rId22"/>
  </p:sldIdLst>
  <p:sldSz cx="9144000" cy="6858000" type="screen4x3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13"/>
    <a:srgbClr val="00502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90" autoAdjust="0"/>
  </p:normalViewPr>
  <p:slideViewPr>
    <p:cSldViewPr>
      <p:cViewPr varScale="1">
        <p:scale>
          <a:sx n="87" d="100"/>
          <a:sy n="87" d="100"/>
        </p:scale>
        <p:origin x="13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1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94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2289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80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8594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01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038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8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06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1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33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54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996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87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29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1A46F-2020-4190-A6B6-B636C368B8E6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00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u.wikipedia.org/wiki/%D0%9D%D0%B0%D1%83%D0%BA%D0%B0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B%D0%B6%D1%81%D0%BA%D0%B0%D1%8F_%D0%91%D1%83%D0%BB%D0%B3%D0%B0%D1%80%D0%B8%D1%8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Основы исламской культуры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Тема: «Ислам и наука»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A1CA1DB-09F2-39A0-AD47-7A28D5AA7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339024"/>
              </p:ext>
            </p:extLst>
          </p:nvPr>
        </p:nvGraphicFramePr>
        <p:xfrm>
          <a:off x="5372100" y="5424854"/>
          <a:ext cx="3147646" cy="1019908"/>
        </p:xfrm>
        <a:graphic>
          <a:graphicData uri="http://schemas.openxmlformats.org/drawingml/2006/table">
            <a:tbl>
              <a:tblPr/>
              <a:tblGrid>
                <a:gridCol w="3147646">
                  <a:extLst>
                    <a:ext uri="{9D8B030D-6E8A-4147-A177-3AD203B41FA5}">
                      <a16:colId xmlns:a16="http://schemas.microsoft.com/office/drawing/2014/main" val="2057641668"/>
                    </a:ext>
                  </a:extLst>
                </a:gridCol>
              </a:tblGrid>
              <a:tr h="101990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Подготовила</a:t>
                      </a:r>
                    </a:p>
                    <a:p>
                      <a:pPr algn="ctr"/>
                      <a:r>
                        <a:rPr lang="ru-RU" dirty="0"/>
                        <a:t>Ученица 1 «</a:t>
                      </a:r>
                      <a:r>
                        <a:rPr lang="ru-RU" dirty="0" err="1"/>
                        <a:t>А»класса</a:t>
                      </a:r>
                      <a:endParaRPr lang="ru-RU" dirty="0"/>
                    </a:p>
                    <a:p>
                      <a:pPr algn="ctr"/>
                      <a:r>
                        <a:rPr lang="ru-RU" dirty="0" err="1"/>
                        <a:t>Арснукаева</a:t>
                      </a:r>
                      <a:r>
                        <a:rPr lang="ru-RU" dirty="0"/>
                        <a:t> М.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410798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  <a:t>алгебры</a:t>
            </a:r>
            <a:r>
              <a:rPr lang="ru-RU" b="1" i="1" dirty="0">
                <a:latin typeface="Book Antiqua" pitchFamily="18" charset="0"/>
              </a:rPr>
              <a:t> </a:t>
            </a:r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и геометрии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628800"/>
            <a:ext cx="4040188" cy="45365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5100" dirty="0">
                <a:solidFill>
                  <a:srgbClr val="C00000"/>
                </a:solidFill>
                <a:latin typeface="Book Antiqua" pitchFamily="18" charset="0"/>
              </a:rPr>
              <a:t>0</a:t>
            </a:r>
          </a:p>
          <a:p>
            <a:pPr>
              <a:buNone/>
            </a:pPr>
            <a:r>
              <a:rPr lang="ru-RU" sz="5400" dirty="0">
                <a:solidFill>
                  <a:srgbClr val="C00000"/>
                </a:solidFill>
                <a:latin typeface="Book Antiqua" pitchFamily="18" charset="0"/>
              </a:rPr>
              <a:t>Европа  Россия Америка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7984" y="1556792"/>
            <a:ext cx="4330824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i="1" dirty="0">
                <a:latin typeface="Book Antiqua" pitchFamily="18" charset="0"/>
              </a:rPr>
              <a:t>    </a:t>
            </a:r>
            <a:r>
              <a:rPr lang="ru-RU" sz="3000" b="1" i="1" dirty="0">
                <a:latin typeface="Book Antiqua" pitchFamily="18" charset="0"/>
              </a:rPr>
              <a:t>Умножение </a:t>
            </a:r>
          </a:p>
          <a:p>
            <a:pPr>
              <a:buNone/>
            </a:pPr>
            <a:endParaRPr lang="ru-RU" sz="3000" i="1" dirty="0">
              <a:latin typeface="Book Antiqua" pitchFamily="18" charset="0"/>
            </a:endParaRPr>
          </a:p>
          <a:p>
            <a:pPr>
              <a:buNone/>
            </a:pPr>
            <a:r>
              <a:rPr lang="ru-RU" sz="3000" i="1" dirty="0">
                <a:latin typeface="Book Antiqua" pitchFamily="18" charset="0"/>
              </a:rPr>
              <a:t> </a:t>
            </a:r>
            <a:r>
              <a:rPr lang="ru-RU" sz="3000" b="1" i="1" dirty="0">
                <a:latin typeface="Book Antiqua" pitchFamily="18" charset="0"/>
              </a:rPr>
              <a:t>Деление</a:t>
            </a:r>
          </a:p>
          <a:p>
            <a:endParaRPr lang="ru-RU" sz="3000" i="1" dirty="0">
              <a:latin typeface="Book Antiqua" pitchFamily="18" charset="0"/>
            </a:endParaRPr>
          </a:p>
          <a:p>
            <a:pPr>
              <a:buNone/>
            </a:pPr>
            <a:r>
              <a:rPr lang="ru-RU" sz="3000" i="1" dirty="0">
                <a:latin typeface="Book Antiqua" pitchFamily="18" charset="0"/>
              </a:rPr>
              <a:t>   </a:t>
            </a:r>
            <a:r>
              <a:rPr lang="ru-RU" sz="3000" b="1" i="1" dirty="0">
                <a:latin typeface="Book Antiqua" pitchFamily="18" charset="0"/>
              </a:rPr>
              <a:t>Десятичная система</a:t>
            </a:r>
          </a:p>
          <a:p>
            <a:pPr>
              <a:buNone/>
            </a:pPr>
            <a:r>
              <a:rPr lang="ru-RU" sz="4300" i="1" u="sng" dirty="0">
                <a:solidFill>
                  <a:srgbClr val="7030A0"/>
                </a:solidFill>
                <a:latin typeface="Book Antiqua" pitchFamily="18" charset="0"/>
              </a:rPr>
              <a:t>1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92D050"/>
                </a:solidFill>
                <a:latin typeface="Book Antiqua" pitchFamily="18" charset="0"/>
              </a:rPr>
              <a:t>2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0070C0"/>
                </a:solidFill>
                <a:latin typeface="Book Antiqua" pitchFamily="18" charset="0"/>
              </a:rPr>
              <a:t>3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FFC000"/>
                </a:solidFill>
                <a:latin typeface="Book Antiqua" pitchFamily="18" charset="0"/>
              </a:rPr>
              <a:t>4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002060"/>
                </a:solidFill>
                <a:latin typeface="Book Antiqua" pitchFamily="18" charset="0"/>
              </a:rPr>
              <a:t>5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FF0000"/>
                </a:solidFill>
                <a:latin typeface="Book Antiqua" pitchFamily="18" charset="0"/>
              </a:rPr>
              <a:t>6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00B050"/>
                </a:solidFill>
                <a:latin typeface="Book Antiqua" pitchFamily="18" charset="0"/>
              </a:rPr>
              <a:t>7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FFFF00"/>
                </a:solidFill>
                <a:latin typeface="Book Antiqua" pitchFamily="18" charset="0"/>
              </a:rPr>
              <a:t>8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9</a:t>
            </a:r>
            <a:r>
              <a:rPr lang="ru-RU" sz="4300" i="1" u="sng" dirty="0">
                <a:latin typeface="Book Antiqua" pitchFamily="18" charset="0"/>
              </a:rPr>
              <a:t> </a:t>
            </a:r>
            <a:r>
              <a:rPr lang="ru-RU" sz="4300" i="1" u="sng" dirty="0">
                <a:solidFill>
                  <a:srgbClr val="FF0000"/>
                </a:solidFill>
                <a:latin typeface="Book Antiqua" pitchFamily="18" charset="0"/>
              </a:rPr>
              <a:t>0</a:t>
            </a:r>
          </a:p>
          <a:p>
            <a:pPr>
              <a:buNone/>
            </a:pPr>
            <a:endParaRPr lang="ru-RU" i="1" dirty="0">
              <a:latin typeface="Book Antiqua" pitchFamily="18" charset="0"/>
            </a:endParaRPr>
          </a:p>
          <a:p>
            <a:pPr>
              <a:buNone/>
            </a:pPr>
            <a:r>
              <a:rPr lang="ru-RU" sz="2800" i="1" dirty="0">
                <a:latin typeface="Book Antiqua" pitchFamily="18" charset="0"/>
              </a:rPr>
              <a:t>        </a:t>
            </a:r>
          </a:p>
          <a:p>
            <a:pPr>
              <a:buNone/>
            </a:pPr>
            <a:r>
              <a:rPr lang="ru-RU" sz="2800" b="1" i="1" dirty="0">
                <a:latin typeface="Book Antiqua" pitchFamily="18" charset="0"/>
              </a:rPr>
              <a:t>      </a:t>
            </a:r>
            <a:r>
              <a:rPr lang="ru-RU" sz="3200" b="1" i="1" dirty="0">
                <a:latin typeface="Book Antiqua" pitchFamily="18" charset="0"/>
              </a:rPr>
              <a:t>Арабские </a:t>
            </a:r>
            <a:r>
              <a:rPr lang="ru-RU" sz="3200" b="1" i="1" dirty="0">
                <a:solidFill>
                  <a:srgbClr val="FFC000"/>
                </a:solidFill>
                <a:latin typeface="Book Antiqua" pitchFamily="18" charset="0"/>
              </a:rPr>
              <a:t>цифры</a:t>
            </a:r>
          </a:p>
          <a:p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475656" y="1916832"/>
            <a:ext cx="2988000" cy="216024"/>
          </a:xfrm>
          <a:prstGeom prst="straightConnector1">
            <a:avLst/>
          </a:prstGeom>
          <a:ln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547664" y="2708920"/>
            <a:ext cx="2952328" cy="14401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475656" y="3212976"/>
            <a:ext cx="2808312" cy="648072"/>
          </a:xfrm>
          <a:prstGeom prst="straightConnector1">
            <a:avLst/>
          </a:prstGeom>
          <a:ln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множение 17"/>
          <p:cNvSpPr/>
          <p:nvPr/>
        </p:nvSpPr>
        <p:spPr>
          <a:xfrm>
            <a:off x="7164288" y="1484784"/>
            <a:ext cx="842392" cy="77038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еление 18"/>
          <p:cNvSpPr/>
          <p:nvPr/>
        </p:nvSpPr>
        <p:spPr>
          <a:xfrm>
            <a:off x="6516216" y="2492896"/>
            <a:ext cx="864096" cy="842392"/>
          </a:xfrm>
          <a:prstGeom prst="mathDivide">
            <a:avLst>
              <a:gd name="adj1" fmla="val 16102"/>
              <a:gd name="adj2" fmla="val 5880"/>
              <a:gd name="adj3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4788024" y="5157192"/>
            <a:ext cx="3384376" cy="64807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Выноска со стрелкой влево 21"/>
          <p:cNvSpPr/>
          <p:nvPr/>
        </p:nvSpPr>
        <p:spPr>
          <a:xfrm rot="20212844">
            <a:off x="3347947" y="3719698"/>
            <a:ext cx="453896" cy="2040011"/>
          </a:xfrm>
          <a:prstGeom prst="leftArrowCallout">
            <a:avLst>
              <a:gd name="adj1" fmla="val 25000"/>
              <a:gd name="adj2" fmla="val 25000"/>
              <a:gd name="adj3" fmla="val 15842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2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6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9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  <a:t>астрономии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535113"/>
            <a:ext cx="8572560" cy="639762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/>
              <a:t>   Арабская латунная </a:t>
            </a:r>
            <a:r>
              <a:rPr lang="ru-RU" sz="2800" u="sng" dirty="0">
                <a:latin typeface="Arial Black" pitchFamily="34" charset="0"/>
              </a:rPr>
              <a:t>астролябия</a:t>
            </a:r>
            <a:r>
              <a:rPr lang="ru-RU" sz="2800" dirty="0"/>
              <a:t> – прибор, позволяющий </a:t>
            </a:r>
            <a:r>
              <a:rPr lang="ru-RU" dirty="0"/>
              <a:t> </a:t>
            </a:r>
            <a:r>
              <a:rPr lang="ru-RU" sz="2800" dirty="0"/>
              <a:t>высчитывать время – по положению солнца и звезд на небе</a:t>
            </a:r>
          </a:p>
        </p:txBody>
      </p:sp>
      <p:pic>
        <p:nvPicPr>
          <p:cNvPr id="9" name="Содержимое 8" descr="Астролябия – удивительный «компьютер» древних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43100" y="3157141"/>
            <a:ext cx="3197225" cy="23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Арабская латунная астролябия, Севилья, южная Испания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803494" y="2800350"/>
            <a:ext cx="2256649" cy="3105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8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642918"/>
            <a:ext cx="5143536" cy="857256"/>
          </a:xfrm>
        </p:spPr>
        <p:txBody>
          <a:bodyPr>
            <a:noAutofit/>
          </a:bodyPr>
          <a:lstStyle/>
          <a:p>
            <a:r>
              <a:rPr lang="ru-RU" sz="3600" dirty="0"/>
              <a:t>                      Улугбек</a:t>
            </a:r>
          </a:p>
        </p:txBody>
      </p:sp>
      <p:pic>
        <p:nvPicPr>
          <p:cNvPr id="7" name="Содержимое 6" descr="vovney: UZ 2012. Самарканд. глазами Сергея Доли.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43100" y="3291949"/>
            <a:ext cx="3197225" cy="212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00760" y="857231"/>
            <a:ext cx="2714644" cy="1000133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      Город     Самарканд</a:t>
            </a:r>
          </a:p>
        </p:txBody>
      </p:sp>
      <p:pic>
        <p:nvPicPr>
          <p:cNvPr id="8" name="Содержимое 6" descr="http://www.samarkand-foto.ru/articles/images/ulugbek_002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3116"/>
            <a:ext cx="285752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Мирза Мухаммед ибн Шахрух ибн Тимур Улугбек Гураган (22 марта в 1394 г., 27 октября 1449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214554"/>
            <a:ext cx="257176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br>
              <a:rPr lang="ru-RU" sz="3200" dirty="0"/>
            </a:br>
            <a:r>
              <a:rPr lang="ru-RU" sz="3600" b="1" u="sng" dirty="0"/>
              <a:t>Обсерватория  Улугбека</a:t>
            </a:r>
            <a:br>
              <a:rPr lang="ru-RU" sz="3200" dirty="0"/>
            </a:br>
            <a:r>
              <a:rPr lang="ru-RU" sz="3200" u="sng" dirty="0">
                <a:hlinkClick r:id="rId2" tooltip="Наука"/>
              </a:rPr>
              <a:t> научное</a:t>
            </a:r>
            <a:r>
              <a:rPr lang="ru-RU" sz="3200" dirty="0"/>
              <a:t> сооружение для наблюдения  за  звездами </a:t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7" name="Содержимое 6" descr="обсерватория Улугбека (Самарканд, Узбекистан)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407196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Model of Ulugbek Observatory :: Samarkand pictures :: Ulugbek Observatory"/>
          <p:cNvPicPr>
            <a:picLocks noGrp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622734" y="2800350"/>
            <a:ext cx="261817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/>
              <a:t>Абу </a:t>
            </a:r>
            <a:r>
              <a:rPr lang="ru-RU" b="1" dirty="0" err="1"/>
              <a:t>Исхак</a:t>
            </a:r>
            <a:r>
              <a:rPr lang="ru-RU" b="1" dirty="0"/>
              <a:t> </a:t>
            </a:r>
            <a:r>
              <a:rPr lang="ru-RU" b="1" dirty="0" err="1"/>
              <a:t>Ибрахим</a:t>
            </a:r>
            <a:r>
              <a:rPr lang="ru-RU" b="1" dirty="0"/>
              <a:t> ибн </a:t>
            </a:r>
            <a:r>
              <a:rPr lang="ru-RU" b="1" dirty="0" err="1"/>
              <a:t>Яхья</a:t>
            </a:r>
            <a:r>
              <a:rPr lang="ru-RU" b="1" dirty="0"/>
              <a:t> </a:t>
            </a:r>
            <a:r>
              <a:rPr lang="ru-RU" b="1" dirty="0" err="1"/>
              <a:t>ан-Наккаш</a:t>
            </a:r>
            <a:r>
              <a:rPr lang="ru-RU" b="1" dirty="0"/>
              <a:t> </a:t>
            </a:r>
            <a:r>
              <a:rPr lang="ru-RU" b="1" dirty="0" err="1"/>
              <a:t>аз-Заркалия</a:t>
            </a:r>
            <a:r>
              <a:rPr lang="ru-RU" dirty="0"/>
              <a:t> — выдающийся арабский астроном и математик. В Западной Европе известен как </a:t>
            </a:r>
            <a:r>
              <a:rPr lang="ru-RU" b="1" dirty="0" err="1"/>
              <a:t>Арзахель</a:t>
            </a:r>
            <a:r>
              <a:rPr lang="ru-RU" b="1" dirty="0"/>
              <a:t> </a:t>
            </a:r>
          </a:p>
        </p:txBody>
      </p:sp>
      <p:pic>
        <p:nvPicPr>
          <p:cNvPr id="8" name="Содержимое 7" descr="Место центра Вселенной,по праву возвращенное Луне, - страница 8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43100" y="3157141"/>
            <a:ext cx="3197225" cy="23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b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  <a:t>географии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571612"/>
            <a:ext cx="7000924" cy="63976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4900" dirty="0"/>
              <a:t>                         </a:t>
            </a:r>
          </a:p>
          <a:p>
            <a:r>
              <a:rPr lang="ru-RU" sz="4900" dirty="0"/>
              <a:t>                                            </a:t>
            </a:r>
            <a:r>
              <a:rPr lang="ru-RU" sz="9600" dirty="0"/>
              <a:t>Древняя арабская карта мира  (</a:t>
            </a:r>
            <a:r>
              <a:rPr lang="ru-RU" sz="8000" dirty="0"/>
              <a:t>1513 г.)</a:t>
            </a:r>
            <a:endParaRPr lang="ru-RU" sz="4900" dirty="0"/>
          </a:p>
          <a:p>
            <a:endParaRPr lang="ru-RU" dirty="0"/>
          </a:p>
        </p:txBody>
      </p:sp>
      <p:pic>
        <p:nvPicPr>
          <p:cNvPr id="9" name="Содержимое 9" descr="Древняя арабская карта мира (1513) Атлант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285992"/>
            <a:ext cx="592935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Ахмед ибн </a:t>
            </a:r>
            <a:r>
              <a:rPr lang="ru-RU" b="1" i="1" dirty="0" err="1"/>
              <a:t>Фадлан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sz="4000" b="1" dirty="0"/>
              <a:t>арабский путешественник и писатель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В Воронеже увековечили память Ахмеда ибн Фадлана - Личности - Новости - Ислам и мусульмане в России и в мире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421484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84693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/>
              <a:t>     Оставил уникальные описания своего путешествия в </a:t>
            </a:r>
            <a:r>
              <a:rPr lang="ru-RU" sz="3200" u="sng" dirty="0">
                <a:hlinkClick r:id="rId3" tooltip="Волжская Булгария"/>
              </a:rPr>
              <a:t>Волжскую </a:t>
            </a:r>
            <a:r>
              <a:rPr lang="ru-RU" sz="3200" u="sng" dirty="0" err="1">
                <a:hlinkClick r:id="rId3" tooltip="Волжская Булгария"/>
              </a:rPr>
              <a:t>Булгарию</a:t>
            </a:r>
            <a:r>
              <a:rPr lang="ru-RU" sz="3200" dirty="0"/>
              <a:t>. </a:t>
            </a:r>
            <a:endParaRPr lang="ru-RU" sz="3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93978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b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  <a:t>медицины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85860"/>
            <a:ext cx="9144000" cy="1179507"/>
          </a:xfrm>
        </p:spPr>
        <p:txBody>
          <a:bodyPr>
            <a:normAutofit fontScale="32500" lnSpcReduction="20000"/>
          </a:bodyPr>
          <a:lstStyle/>
          <a:p>
            <a:r>
              <a:rPr lang="ru-RU" sz="3200" dirty="0"/>
              <a:t>               </a:t>
            </a:r>
          </a:p>
          <a:p>
            <a:pPr algn="ctr"/>
            <a:r>
              <a:rPr lang="ru-RU" sz="9800" dirty="0"/>
              <a:t>Абу Али Ибн Сина (Авиценна)-</a:t>
            </a:r>
            <a:r>
              <a:rPr lang="ru-RU" sz="9800" i="1" dirty="0">
                <a:solidFill>
                  <a:srgbClr val="002A13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7400" i="1" dirty="0">
                <a:solidFill>
                  <a:srgbClr val="002A13"/>
                </a:solidFill>
                <a:latin typeface="Book Antiqua" pitchFamily="18" charset="0"/>
              </a:rPr>
              <a:t>величайший врач 11 века</a:t>
            </a:r>
          </a:p>
          <a:p>
            <a:endParaRPr lang="ru-RU" sz="3400" dirty="0"/>
          </a:p>
        </p:txBody>
      </p:sp>
      <p:pic>
        <p:nvPicPr>
          <p:cNvPr id="7" name="Содержимое 6" descr="Философия мудрости: медицина и слово &quot; InfoKava.com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18379" y="2803525"/>
            <a:ext cx="2246667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8" descr="avitzenn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37041" y="2800350"/>
            <a:ext cx="2789556" cy="3105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714356"/>
            <a:ext cx="4040188" cy="5411807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i="1" dirty="0">
                <a:latin typeface="Book Antiqua" pitchFamily="18" charset="0"/>
              </a:rPr>
              <a:t>Состояние </a:t>
            </a:r>
            <a:r>
              <a:rPr lang="ru-RU" sz="3200" b="1" i="1" u="sng" dirty="0">
                <a:latin typeface="Book Antiqua" pitchFamily="18" charset="0"/>
              </a:rPr>
              <a:t>нервов </a:t>
            </a:r>
            <a:r>
              <a:rPr lang="ru-RU" sz="3200" b="1" i="1" dirty="0">
                <a:latin typeface="Book Antiqua" pitchFamily="18" charset="0"/>
              </a:rPr>
              <a:t>отражается на всем </a:t>
            </a:r>
            <a:r>
              <a:rPr lang="ru-RU" sz="3200" b="1" i="1" u="sng" dirty="0">
                <a:latin typeface="Book Antiqua" pitchFamily="18" charset="0"/>
              </a:rPr>
              <a:t>здоровье </a:t>
            </a:r>
            <a:r>
              <a:rPr lang="ru-RU" sz="3200" b="1" i="1" dirty="0">
                <a:latin typeface="Book Antiqua" pitchFamily="18" charset="0"/>
              </a:rPr>
              <a:t>человека</a:t>
            </a:r>
          </a:p>
          <a:p>
            <a:endParaRPr lang="ru-RU" sz="3200" b="1" i="1" dirty="0">
              <a:latin typeface="Book Antiqua" pitchFamily="18" charset="0"/>
            </a:endParaRPr>
          </a:p>
          <a:p>
            <a:r>
              <a:rPr lang="ru-RU" sz="3200" b="1" i="1" dirty="0">
                <a:latin typeface="Book Antiqua" pitchFamily="18" charset="0"/>
              </a:rPr>
              <a:t>Предположил о существовании мельчайших разносчиков болезней- </a:t>
            </a:r>
            <a:r>
              <a:rPr lang="ru-RU" sz="3600" b="1" i="1" u="sng" dirty="0">
                <a:latin typeface="Book Antiqua" pitchFamily="18" charset="0"/>
              </a:rPr>
              <a:t>микробов</a:t>
            </a:r>
            <a:endParaRPr lang="ru-RU" sz="3200" b="1" i="1" u="sng" dirty="0"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785794"/>
            <a:ext cx="4041775" cy="5340369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i="1" dirty="0">
                <a:latin typeface="Book Antiqua" pitchFamily="18" charset="0"/>
              </a:rPr>
              <a:t>Дал описание операций с применением </a:t>
            </a:r>
            <a:r>
              <a:rPr lang="ru-RU" sz="3600" b="1" i="1" u="sng" dirty="0">
                <a:latin typeface="Book Antiqua" pitchFamily="18" charset="0"/>
              </a:rPr>
              <a:t>наркоза</a:t>
            </a:r>
            <a:endParaRPr lang="ru-RU" sz="3200" u="sng" dirty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354162"/>
          </a:xfrm>
        </p:spPr>
        <p:txBody>
          <a:bodyPr>
            <a:normAutofit/>
          </a:bodyPr>
          <a:lstStyle/>
          <a:p>
            <a:r>
              <a:rPr lang="ru-RU" b="1" dirty="0"/>
              <a:t>Абу Али Хусейн ибн </a:t>
            </a:r>
            <a:r>
              <a:rPr lang="ru-RU" b="1" dirty="0" err="1"/>
              <a:t>Абдаллах</a:t>
            </a:r>
            <a:br>
              <a:rPr lang="ru-RU" b="1" dirty="0"/>
            </a:br>
            <a:r>
              <a:rPr lang="ru-RU" b="1" dirty="0"/>
              <a:t> </a:t>
            </a:r>
            <a:r>
              <a:rPr lang="ru-RU" b="1" dirty="0" err="1"/>
              <a:t>ибн</a:t>
            </a:r>
            <a:r>
              <a:rPr lang="ru-RU" b="1" dirty="0"/>
              <a:t>   Сина     </a:t>
            </a:r>
            <a:r>
              <a:rPr lang="ru-RU" b="1" i="1" dirty="0">
                <a:solidFill>
                  <a:srgbClr val="002A13"/>
                </a:solidFill>
                <a:latin typeface="Book Antiqua" pitchFamily="18" charset="0"/>
                <a:cs typeface="Arabic Typesetting" pitchFamily="66" charset="-78"/>
              </a:rPr>
              <a:t>(Авиценна)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643050"/>
            <a:ext cx="4283106" cy="4483113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Book Antiqua" pitchFamily="18" charset="0"/>
              </a:rPr>
              <a:t>«Канон врачебной     науки»</a:t>
            </a:r>
          </a:p>
          <a:p>
            <a:endParaRPr lang="ru-RU" b="1" i="1" dirty="0">
              <a:latin typeface="Book Antiqua" pitchFamily="18" charset="0"/>
            </a:endParaRPr>
          </a:p>
          <a:p>
            <a:endParaRPr lang="ru-RU" b="1" i="1" dirty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6" descr="Домашний доктор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395128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28" y="1714488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Book Antiqua" pitchFamily="18" charset="0"/>
              </a:rPr>
              <a:t>«Книга исцелений»</a:t>
            </a:r>
          </a:p>
        </p:txBody>
      </p:sp>
      <p:pic>
        <p:nvPicPr>
          <p:cNvPr id="10" name="Рисунок 9" descr="Авиценна, Avicenna, ) (ок. 980-1037), ученый,философ, врач, музыкант - 27 Февраля 2014 - Blog - Enteachers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71744"/>
            <a:ext cx="33337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01122" cy="2786082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Давайте поговорим о наших родителях. Скажите, что,  по-вашему, </a:t>
            </a:r>
            <a:r>
              <a:rPr lang="ru-RU" u="sng" dirty="0"/>
              <a:t>родительская любовь?</a:t>
            </a:r>
            <a:br>
              <a:rPr lang="ru-RU" u="sng" dirty="0"/>
            </a:br>
            <a:br>
              <a:rPr lang="ru-RU" u="sng" dirty="0"/>
            </a:br>
            <a:r>
              <a:rPr lang="ru-RU" dirty="0"/>
              <a:t>Чему учат мать и отец своих детей?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714884"/>
            <a:ext cx="83582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А как вы выражаете свою любовь к родителям?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Знаменитые мусульманские ученые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23528" y="4869160"/>
            <a:ext cx="3176902" cy="864096"/>
          </a:xfrm>
        </p:spPr>
        <p:txBody>
          <a:bodyPr>
            <a:noAutofit/>
          </a:bodyPr>
          <a:lstStyle/>
          <a:p>
            <a:r>
              <a:rPr lang="ru-RU" sz="3200" i="1" dirty="0">
                <a:latin typeface="Book Antiqua" pitchFamily="18" charset="0"/>
              </a:rPr>
              <a:t>Улугбек  </a:t>
            </a:r>
          </a:p>
        </p:txBody>
      </p:sp>
      <p:pic>
        <p:nvPicPr>
          <p:cNvPr id="9" name="Содержимое 8" descr="Мирза Мухаммед ибн Шахрух ибн Тимур Улугбек Гураган (22 марта в 1394 г., 27 октября 1449г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2683758" cy="3600400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572000" y="5000636"/>
            <a:ext cx="3929090" cy="642942"/>
          </a:xfrm>
        </p:spPr>
        <p:txBody>
          <a:bodyPr>
            <a:noAutofit/>
          </a:bodyPr>
          <a:lstStyle/>
          <a:p>
            <a:r>
              <a:rPr lang="ru-RU" sz="3200" i="1" dirty="0">
                <a:latin typeface="Book Antiqua" pitchFamily="18" charset="0"/>
              </a:rPr>
              <a:t>      Авиценна</a:t>
            </a:r>
            <a:endParaRPr lang="ru-RU" sz="900" i="1" dirty="0">
              <a:latin typeface="Book Antiqua" pitchFamily="18" charset="0"/>
            </a:endParaRPr>
          </a:p>
        </p:txBody>
      </p:sp>
      <p:sp>
        <p:nvSpPr>
          <p:cNvPr id="19" name="Текст 11"/>
          <p:cNvSpPr txBox="1">
            <a:spLocks/>
          </p:cNvSpPr>
          <p:nvPr/>
        </p:nvSpPr>
        <p:spPr>
          <a:xfrm>
            <a:off x="3286116" y="5929330"/>
            <a:ext cx="269979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14" name="Содержимое 8" descr="avitzen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500174"/>
            <a:ext cx="3071834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20"/>
                            </p:stCondLst>
                            <p:childTnLst>
                              <p:par>
                                <p:cTn id="24" presetID="27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6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085184"/>
            <a:ext cx="7772400" cy="683791"/>
          </a:xfrm>
        </p:spPr>
        <p:txBody>
          <a:bodyPr>
            <a:normAutofit/>
          </a:bodyPr>
          <a:lstStyle/>
          <a:p>
            <a:endParaRPr lang="ru-RU" sz="16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7772400" cy="150018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Задание:</a:t>
            </a:r>
          </a:p>
          <a:p>
            <a:r>
              <a:rPr lang="ru-RU" sz="2800" dirty="0">
                <a:solidFill>
                  <a:schemeClr val="tx1"/>
                </a:solidFill>
              </a:rPr>
              <a:t>Составьте рассказ : «Ценность </a:t>
            </a:r>
            <a:r>
              <a:rPr lang="ru-RU" sz="2800">
                <a:solidFill>
                  <a:schemeClr val="tx1"/>
                </a:solidFill>
              </a:rPr>
              <a:t>и значимость науки </a:t>
            </a:r>
            <a:r>
              <a:rPr lang="ru-RU" sz="2800" dirty="0">
                <a:solidFill>
                  <a:schemeClr val="tx1"/>
                </a:solidFill>
              </a:rPr>
              <a:t>в моей семье»</a:t>
            </a:r>
          </a:p>
        </p:txBody>
      </p:sp>
      <p:pic>
        <p:nvPicPr>
          <p:cNvPr id="1026" name="Picture 2" descr="https://avatars.mds.yandex.net/get-pdb/805160/c72e245c-254f-494e-bd82-37248c3a75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328592" cy="4012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  Родители стараются научить трудиться, ведь труд кормит человека и приносит ему радость. </a:t>
            </a:r>
          </a:p>
          <a:p>
            <a:pPr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</a:rPr>
              <a:t>Труд ребенка в детстве — это учеба в школе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    </a:t>
            </a:r>
            <a:r>
              <a:rPr lang="ru-RU" dirty="0"/>
              <a:t>Поэтому школьникам родители объясняют, как важно ставить перед собой высокие цели в учебе и достигать их.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мусульмане  относятся  к образованию?</a:t>
            </a:r>
          </a:p>
          <a:p>
            <a:endParaRPr lang="ru-RU" dirty="0"/>
          </a:p>
          <a:p>
            <a:r>
              <a:rPr lang="ru-RU" dirty="0"/>
              <a:t>Как называлась исламская  начальная школа для мальчиков?</a:t>
            </a:r>
          </a:p>
          <a:p>
            <a:r>
              <a:rPr lang="ru-RU" dirty="0"/>
              <a:t>В каких школах учились после мектеба?</a:t>
            </a:r>
          </a:p>
          <a:p>
            <a:r>
              <a:rPr lang="ru-RU" dirty="0"/>
              <a:t>Каким наукам обучали  в медресе помимо основ ислама?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dirty="0"/>
              <a:t>  </a:t>
            </a:r>
          </a:p>
        </p:txBody>
      </p:sp>
      <p:pic>
        <p:nvPicPr>
          <p:cNvPr id="4" name="Рисунок 3" descr="http://festival.1september.ru/articles/573140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814393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4900" dirty="0"/>
              <a:t>Цифра 1 привела Нолик к себе домой, усадила гостя за стол и говорит:</a:t>
            </a:r>
            <a:br>
              <a:rPr lang="ru-RU" sz="4900" dirty="0"/>
            </a:br>
            <a:br>
              <a:rPr lang="ru-RU" sz="4900" dirty="0"/>
            </a:br>
            <a:r>
              <a:rPr lang="ru-RU" sz="4900" i="1" dirty="0"/>
              <a:t>– Извини, Нолик, я не смогу тебя хорошо угостить. У меня в домике все по одному: одна чашка чая и один пирожок.</a:t>
            </a:r>
            <a:endParaRPr lang="ru-RU" sz="4900" dirty="0"/>
          </a:p>
          <a:p>
            <a:r>
              <a:rPr lang="ru-RU" sz="4900" dirty="0"/>
              <a:t>– А я сам с пустыми руками пришел в гости, – расстроился Нолик.</a:t>
            </a:r>
            <a:br>
              <a:rPr lang="ru-RU" sz="4900" dirty="0"/>
            </a:br>
            <a:br>
              <a:rPr lang="ru-RU" sz="4900" dirty="0"/>
            </a:br>
            <a:r>
              <a:rPr lang="ru-RU" sz="4900" dirty="0"/>
              <a:t>Цифра 1 поставила перед Ноликом тарелку с одним пирожком, одну чашку чая и села рядом с ним.</a:t>
            </a:r>
            <a:br>
              <a:rPr lang="ru-RU" sz="4900" dirty="0"/>
            </a:br>
            <a:br>
              <a:rPr lang="ru-RU" sz="4900" dirty="0"/>
            </a:br>
            <a:r>
              <a:rPr lang="ru-RU" sz="4900" dirty="0"/>
              <a:t>На столе вдруг появились десять пирожков и десять чашек чая.</a:t>
            </a:r>
            <a:br>
              <a:rPr lang="ru-RU" sz="4900" dirty="0"/>
            </a:br>
            <a:br>
              <a:rPr lang="ru-RU" sz="4900" dirty="0"/>
            </a:br>
            <a:r>
              <a:rPr lang="ru-RU" sz="4900" dirty="0"/>
              <a:t>– Нолик – это чудо! Вместе с тобой мы образуем число 10! – радостно закричала</a:t>
            </a:r>
            <a:br>
              <a:rPr lang="ru-RU" sz="4900" dirty="0"/>
            </a:br>
            <a:r>
              <a:rPr lang="ru-RU" sz="4900" dirty="0"/>
              <a:t>цифра 1.</a:t>
            </a:r>
            <a:br>
              <a:rPr lang="ru-RU" sz="4900" dirty="0"/>
            </a:br>
            <a:br>
              <a:rPr lang="ru-RU" sz="4900" dirty="0"/>
            </a:br>
            <a:r>
              <a:rPr lang="ru-RU" sz="4900" dirty="0"/>
              <a:t>Она скорее побежала к другим цифрам и пригласила их к себе в гости на чай.</a:t>
            </a:r>
            <a:br>
              <a:rPr lang="ru-RU" sz="4900" dirty="0"/>
            </a:br>
            <a:br>
              <a:rPr lang="ru-RU" sz="4900" dirty="0"/>
            </a:br>
            <a:r>
              <a:rPr lang="ru-RU" sz="4900" dirty="0"/>
              <a:t>– Спасибо за приглашение, но у тебя в домике всего один пирожок и одна чашка чая, а нас много, – отказались цифры.</a:t>
            </a:r>
            <a:br>
              <a:rPr lang="ru-RU" sz="4900" dirty="0"/>
            </a:br>
            <a:br>
              <a:rPr lang="ru-RU" sz="4900" dirty="0"/>
            </a:br>
            <a:r>
              <a:rPr lang="ru-RU" sz="4900" dirty="0"/>
              <a:t>– Это раньше так было, но Нолик все изменил и чудесным образом увеличил все в ...</a:t>
            </a:r>
          </a:p>
          <a:p>
            <a:endParaRPr lang="ru-RU" sz="4900" dirty="0"/>
          </a:p>
        </p:txBody>
      </p:sp>
      <p:pic>
        <p:nvPicPr>
          <p:cNvPr id="4" name="Рисунок 3" descr="цифра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42852"/>
            <a:ext cx="59404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1214422"/>
            <a:ext cx="78581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       </a:t>
            </a:r>
            <a:r>
              <a:rPr lang="ru-RU" sz="4000" dirty="0"/>
              <a:t>Цифру     </a:t>
            </a: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u="sng" dirty="0"/>
              <a:t>0 </a:t>
            </a:r>
            <a:r>
              <a:rPr lang="ru-RU" sz="4400" dirty="0">
                <a:solidFill>
                  <a:srgbClr val="FF0000"/>
                </a:solidFill>
              </a:rPr>
              <a:t>    </a:t>
            </a:r>
            <a:r>
              <a:rPr lang="ru-RU" sz="4000" dirty="0"/>
              <a:t>придумали  исламские ученые, добавив ее в известный им индийский счет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573140/img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24225" y="3641725"/>
            <a:ext cx="3829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071678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   Наши современные цифры пришли к нам из Индии через арабские страны, поэтому их и называют арабскими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>
                <a:solidFill>
                  <a:srgbClr val="FF0000"/>
                </a:solidFill>
                <a:latin typeface="Book Antiqua" pitchFamily="18" charset="0"/>
              </a:rPr>
              <a:t>алгебры </a:t>
            </a:r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и геометрии</a:t>
            </a:r>
          </a:p>
        </p:txBody>
      </p:sp>
      <p:sp>
        <p:nvSpPr>
          <p:cNvPr id="16" name="Текст 6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3312368" cy="4536504"/>
          </a:xfrm>
        </p:spPr>
        <p:txBody>
          <a:bodyPr>
            <a:normAutofit/>
          </a:bodyPr>
          <a:lstStyle/>
          <a:p>
            <a:r>
              <a:rPr lang="ru-RU" i="1" dirty="0">
                <a:latin typeface="Book Antiqua" pitchFamily="18" charset="0"/>
              </a:rPr>
              <a:t>«Книга о сложении и вычитании на основе индийского счисления»</a:t>
            </a:r>
            <a:r>
              <a:rPr lang="ru-RU" dirty="0"/>
              <a:t>                                          </a:t>
            </a:r>
          </a:p>
          <a:p>
            <a:endParaRPr lang="ru-RU" i="1" dirty="0">
              <a:latin typeface="Book Antiqua" pitchFamily="18" charset="0"/>
            </a:endParaRPr>
          </a:p>
          <a:p>
            <a:endParaRPr lang="ru-RU" i="1" dirty="0">
              <a:latin typeface="Book Antiqua" pitchFamily="18" charset="0"/>
            </a:endParaRPr>
          </a:p>
          <a:p>
            <a:r>
              <a:rPr lang="ru-RU" i="1" dirty="0">
                <a:latin typeface="Book Antiqua" pitchFamily="18" charset="0"/>
              </a:rPr>
              <a:t>Первый труд о десятичной системе вычислений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536" y="1628800"/>
            <a:ext cx="3816424" cy="468052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4300" i="1" u="sng" dirty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buNone/>
            </a:pPr>
            <a:endParaRPr lang="ru-RU" i="1" dirty="0">
              <a:latin typeface="Book Antiqua" pitchFamily="18" charset="0"/>
            </a:endParaRPr>
          </a:p>
          <a:p>
            <a:pPr>
              <a:buNone/>
            </a:pPr>
            <a:r>
              <a:rPr lang="ru-RU" sz="2800" i="1" dirty="0">
                <a:latin typeface="Book Antiqua" pitchFamily="18" charset="0"/>
              </a:rPr>
              <a:t>        </a:t>
            </a:r>
          </a:p>
          <a:p>
            <a:endParaRPr lang="ru-RU" dirty="0"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3"/>
          </p:nvPr>
        </p:nvSpPr>
        <p:spPr>
          <a:xfrm>
            <a:off x="642910" y="1214422"/>
            <a:ext cx="3466728" cy="47742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" name="Рисунок 22" descr="59563976_ibnukhaldun0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412776"/>
            <a:ext cx="3551879" cy="4756253"/>
          </a:xfrm>
          <a:prstGeom prst="rect">
            <a:avLst/>
          </a:prstGeom>
        </p:spPr>
      </p:pic>
      <p:sp>
        <p:nvSpPr>
          <p:cNvPr id="24" name="Заголовок 5"/>
          <p:cNvSpPr txBox="1">
            <a:spLocks/>
          </p:cNvSpPr>
          <p:nvPr/>
        </p:nvSpPr>
        <p:spPr>
          <a:xfrm>
            <a:off x="4355976" y="6165304"/>
            <a:ext cx="4104456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>
                <a:ln>
                  <a:noFill/>
                </a:ln>
                <a:solidFill>
                  <a:srgbClr val="002A13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Мухаммад  аль- Хорезми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1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712</TotalTime>
  <Words>586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Book Antiqua</vt:lpstr>
      <vt:lpstr>Century Gothic</vt:lpstr>
      <vt:lpstr>Wingdings 3</vt:lpstr>
      <vt:lpstr>Легкий дым</vt:lpstr>
      <vt:lpstr>Основы исламской культуры</vt:lpstr>
      <vt:lpstr>     Давайте поговорим о наших родителях. Скажите, что,  по-вашему, родительская любовь?  Чему учат мать и отец своих детей?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Вклад арабов в развитие алгебры и геометрии</vt:lpstr>
      <vt:lpstr>Вклад арабов в развитие алгебры и геометрии</vt:lpstr>
      <vt:lpstr>Вклад арабов в развитие астрономии</vt:lpstr>
      <vt:lpstr>Презентация PowerPoint</vt:lpstr>
      <vt:lpstr> Обсерватория  Улугбека  научное сооружение для наблюдения  за  звездами  </vt:lpstr>
      <vt:lpstr>   Абу Исхак Ибрахим ибн Яхья ан-Наккаш аз-Заркалия — выдающийся арабский астроном и математик. В Западной Европе известен как Арзахель </vt:lpstr>
      <vt:lpstr>Вклад арабов в развитие  географии</vt:lpstr>
      <vt:lpstr>Ахмед ибн Фадлан  арабский путешественник и писатель </vt:lpstr>
      <vt:lpstr>Вклад арабов в развитие  медицины</vt:lpstr>
      <vt:lpstr>Презентация PowerPoint</vt:lpstr>
      <vt:lpstr>Абу Али Хусейн ибн Абдаллах  ибн   Сина     (Авиценна)</vt:lpstr>
      <vt:lpstr>Знаменитые мусульманские ученые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GooRoo</dc:creator>
  <cp:lastModifiedBy>mk jj</cp:lastModifiedBy>
  <cp:revision>93</cp:revision>
  <cp:lastPrinted>2025-02-13T17:27:44Z</cp:lastPrinted>
  <dcterms:created xsi:type="dcterms:W3CDTF">2012-05-16T13:13:51Z</dcterms:created>
  <dcterms:modified xsi:type="dcterms:W3CDTF">2025-02-13T17:40:48Z</dcterms:modified>
</cp:coreProperties>
</file>